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67" r:id="rId16"/>
    <p:sldId id="271" r:id="rId17"/>
    <p:sldId id="272" r:id="rId18"/>
    <p:sldId id="273" r:id="rId19"/>
    <p:sldId id="275" r:id="rId20"/>
    <p:sldId id="274"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80" d="100"/>
          <a:sy n="80" d="100"/>
        </p:scale>
        <p:origin x="1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DF77E9-A4BF-4093-9611-D5EF9E2387D8}" type="datetimeFigureOut">
              <a:rPr lang="en-US" smtClean="0"/>
              <a:t>07-Sep-22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213695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F77E9-A4BF-4093-9611-D5EF9E2387D8}" type="datetimeFigureOut">
              <a:rPr lang="en-US" smtClean="0"/>
              <a:t>07-Sep-22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2419467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F77E9-A4BF-4093-9611-D5EF9E2387D8}" type="datetimeFigureOut">
              <a:rPr lang="en-US" smtClean="0"/>
              <a:t>07-Sep-22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284013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F77E9-A4BF-4093-9611-D5EF9E2387D8}" type="datetimeFigureOut">
              <a:rPr lang="en-US" smtClean="0"/>
              <a:t>07-Sep-22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185061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DF77E9-A4BF-4093-9611-D5EF9E2387D8}" type="datetimeFigureOut">
              <a:rPr lang="en-US" smtClean="0"/>
              <a:t>07-Sep-22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148535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DF77E9-A4BF-4093-9611-D5EF9E2387D8}" type="datetimeFigureOut">
              <a:rPr lang="en-US" smtClean="0"/>
              <a:t>07-Sep-22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420358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DF77E9-A4BF-4093-9611-D5EF9E2387D8}" type="datetimeFigureOut">
              <a:rPr lang="en-US" smtClean="0"/>
              <a:t>07-Sep-22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344849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DF77E9-A4BF-4093-9611-D5EF9E2387D8}" type="datetimeFigureOut">
              <a:rPr lang="en-US" smtClean="0"/>
              <a:t>07-Sep-22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167069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F77E9-A4BF-4093-9611-D5EF9E2387D8}" type="datetimeFigureOut">
              <a:rPr lang="en-US" smtClean="0"/>
              <a:t>07-Sep-22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25390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DF77E9-A4BF-4093-9611-D5EF9E2387D8}" type="datetimeFigureOut">
              <a:rPr lang="en-US" smtClean="0"/>
              <a:t>07-Sep-22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1646060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DF77E9-A4BF-4093-9611-D5EF9E2387D8}" type="datetimeFigureOut">
              <a:rPr lang="en-US" smtClean="0"/>
              <a:t>07-Sep-22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7AA9F-258F-4CDC-A0B7-99FE28C11681}" type="slidenum">
              <a:rPr lang="en-US" smtClean="0"/>
              <a:t>‹#›</a:t>
            </a:fld>
            <a:endParaRPr lang="en-US"/>
          </a:p>
        </p:txBody>
      </p:sp>
    </p:spTree>
    <p:extLst>
      <p:ext uri="{BB962C8B-B14F-4D97-AF65-F5344CB8AC3E}">
        <p14:creationId xmlns:p14="http://schemas.microsoft.com/office/powerpoint/2010/main" val="128965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F77E9-A4BF-4093-9611-D5EF9E2387D8}" type="datetimeFigureOut">
              <a:rPr lang="en-US" smtClean="0"/>
              <a:t>07-Sep-22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7AA9F-258F-4CDC-A0B7-99FE28C11681}" type="slidenum">
              <a:rPr lang="en-US" smtClean="0"/>
              <a:t>‹#›</a:t>
            </a:fld>
            <a:endParaRPr lang="en-US"/>
          </a:p>
        </p:txBody>
      </p:sp>
    </p:spTree>
    <p:extLst>
      <p:ext uri="{BB962C8B-B14F-4D97-AF65-F5344CB8AC3E}">
        <p14:creationId xmlns:p14="http://schemas.microsoft.com/office/powerpoint/2010/main" val="213909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38931"/>
            <a:ext cx="9144000" cy="1091448"/>
          </a:xfrm>
        </p:spPr>
        <p:txBody>
          <a:bodyPr/>
          <a:lstStyle/>
          <a:p>
            <a:r>
              <a:rPr lang="en-US" dirty="0">
                <a:latin typeface="Algerian" panose="04020705040A02060702" pitchFamily="82" charset="0"/>
              </a:rPr>
              <a:t>Micro Credit System</a:t>
            </a:r>
            <a:endParaRPr lang="en-US" dirty="0">
              <a:latin typeface="Algerian" panose="04020705040A02060702" pitchFamily="82" charset="0"/>
            </a:endParaRPr>
          </a:p>
        </p:txBody>
      </p:sp>
      <p:sp>
        <p:nvSpPr>
          <p:cNvPr id="3" name="Subtitle 2"/>
          <p:cNvSpPr>
            <a:spLocks noGrp="1"/>
          </p:cNvSpPr>
          <p:nvPr>
            <p:ph type="subTitle" idx="1"/>
          </p:nvPr>
        </p:nvSpPr>
        <p:spPr/>
        <p:txBody>
          <a:bodyPr>
            <a:normAutofit lnSpcReduction="10000"/>
          </a:bodyPr>
          <a:lstStyle/>
          <a:p>
            <a:r>
              <a:rPr lang="en-US" dirty="0" smtClean="0">
                <a:latin typeface="Maiandra GD" panose="020E0502030308020204" pitchFamily="34" charset="0"/>
              </a:rPr>
              <a:t>By,</a:t>
            </a:r>
          </a:p>
          <a:p>
            <a:r>
              <a:rPr lang="en-US" dirty="0" err="1" smtClean="0">
                <a:latin typeface="Maiandra GD" panose="020E0502030308020204" pitchFamily="34" charset="0"/>
              </a:rPr>
              <a:t>Manoj.I.V</a:t>
            </a:r>
            <a:r>
              <a:rPr lang="en-US" dirty="0" smtClean="0">
                <a:latin typeface="Maiandra GD" panose="020E0502030308020204" pitchFamily="34" charset="0"/>
              </a:rPr>
              <a:t>,</a:t>
            </a:r>
          </a:p>
          <a:p>
            <a:r>
              <a:rPr lang="en-US" dirty="0" err="1" smtClean="0">
                <a:latin typeface="Maiandra GD" panose="020E0502030308020204" pitchFamily="34" charset="0"/>
              </a:rPr>
              <a:t>Fliprobo</a:t>
            </a:r>
            <a:r>
              <a:rPr lang="en-US" dirty="0" smtClean="0">
                <a:latin typeface="Maiandra GD" panose="020E0502030308020204" pitchFamily="34" charset="0"/>
              </a:rPr>
              <a:t> Technologies,</a:t>
            </a:r>
          </a:p>
          <a:p>
            <a:r>
              <a:rPr lang="en-US" dirty="0" err="1" smtClean="0">
                <a:latin typeface="Maiandra GD" panose="020E0502030308020204" pitchFamily="34" charset="0"/>
              </a:rPr>
              <a:t>Datatrained</a:t>
            </a:r>
            <a:r>
              <a:rPr lang="en-US" dirty="0" smtClean="0">
                <a:latin typeface="Maiandra GD" panose="020E0502030308020204" pitchFamily="34" charset="0"/>
              </a:rPr>
              <a:t>.</a:t>
            </a:r>
            <a:endParaRPr lang="en-US" dirty="0">
              <a:latin typeface="Maiandra GD" panose="020E0502030308020204" pitchFamily="34" charset="0"/>
            </a:endParaRPr>
          </a:p>
        </p:txBody>
      </p:sp>
    </p:spTree>
    <p:extLst>
      <p:ext uri="{BB962C8B-B14F-4D97-AF65-F5344CB8AC3E}">
        <p14:creationId xmlns:p14="http://schemas.microsoft.com/office/powerpoint/2010/main" val="4126303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431"/>
            <a:ext cx="10515600" cy="705684"/>
          </a:xfrm>
        </p:spPr>
        <p:txBody>
          <a:bodyPr/>
          <a:lstStyle/>
          <a:p>
            <a:pPr algn="ctr"/>
            <a:r>
              <a:rPr lang="en-US" dirty="0" smtClean="0">
                <a:latin typeface="Maiandra GD" panose="020E0502030308020204" pitchFamily="34" charset="0"/>
              </a:rPr>
              <a:t>Correlation w.r.t labels</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8484" y="806116"/>
            <a:ext cx="9204158" cy="5779922"/>
          </a:xfrm>
        </p:spPr>
      </p:pic>
    </p:spTree>
    <p:extLst>
      <p:ext uri="{BB962C8B-B14F-4D97-AF65-F5344CB8AC3E}">
        <p14:creationId xmlns:p14="http://schemas.microsoft.com/office/powerpoint/2010/main" val="3473736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074" y="112461"/>
            <a:ext cx="10515600" cy="765843"/>
          </a:xfrm>
        </p:spPr>
        <p:txBody>
          <a:bodyPr/>
          <a:lstStyle/>
          <a:p>
            <a:pPr algn="ctr"/>
            <a:r>
              <a:rPr lang="en-US" dirty="0" smtClean="0">
                <a:latin typeface="Maiandra GD" panose="020E0502030308020204" pitchFamily="34" charset="0"/>
              </a:rPr>
              <a:t>Exploratory Data analysis</a:t>
            </a:r>
            <a:endParaRPr lang="en-US" dirty="0">
              <a:latin typeface="Maiandra GD" panose="020E0502030308020204" pitchFamily="34" charset="0"/>
            </a:endParaRPr>
          </a:p>
        </p:txBody>
      </p:sp>
      <p:pic>
        <p:nvPicPr>
          <p:cNvPr id="5" name="Picture 4"/>
          <p:cNvPicPr>
            <a:picLocks noChangeAspect="1"/>
          </p:cNvPicPr>
          <p:nvPr/>
        </p:nvPicPr>
        <p:blipFill rotWithShape="1">
          <a:blip r:embed="rId2"/>
          <a:srcRect l="18849" t="45788" r="38914" b="5768"/>
          <a:stretch/>
        </p:blipFill>
        <p:spPr>
          <a:xfrm>
            <a:off x="132347" y="878304"/>
            <a:ext cx="8334503" cy="5374587"/>
          </a:xfrm>
          <a:prstGeom prst="rect">
            <a:avLst/>
          </a:prstGeom>
        </p:spPr>
      </p:pic>
      <p:pic>
        <p:nvPicPr>
          <p:cNvPr id="8" name="Picture 7"/>
          <p:cNvPicPr>
            <a:picLocks noChangeAspect="1"/>
          </p:cNvPicPr>
          <p:nvPr/>
        </p:nvPicPr>
        <p:blipFill rotWithShape="1">
          <a:blip r:embed="rId3"/>
          <a:srcRect l="1279"/>
          <a:stretch/>
        </p:blipFill>
        <p:spPr>
          <a:xfrm>
            <a:off x="3269292" y="6145048"/>
            <a:ext cx="8694871" cy="592471"/>
          </a:xfrm>
          <a:prstGeom prst="rect">
            <a:avLst/>
          </a:prstGeom>
        </p:spPr>
      </p:pic>
      <p:pic>
        <p:nvPicPr>
          <p:cNvPr id="9" name="Picture 8"/>
          <p:cNvPicPr>
            <a:picLocks noChangeAspect="1"/>
          </p:cNvPicPr>
          <p:nvPr/>
        </p:nvPicPr>
        <p:blipFill rotWithShape="1">
          <a:blip r:embed="rId4"/>
          <a:srcRect l="17158" t="39994" r="38870" b="54523"/>
          <a:stretch/>
        </p:blipFill>
        <p:spPr>
          <a:xfrm>
            <a:off x="3463977" y="5686816"/>
            <a:ext cx="7191975" cy="566075"/>
          </a:xfrm>
          <a:prstGeom prst="rect">
            <a:avLst/>
          </a:prstGeom>
        </p:spPr>
      </p:pic>
      <p:sp>
        <p:nvSpPr>
          <p:cNvPr id="10" name="TextBox 9"/>
          <p:cNvSpPr txBox="1"/>
          <p:nvPr/>
        </p:nvSpPr>
        <p:spPr>
          <a:xfrm>
            <a:off x="5486400" y="5273034"/>
            <a:ext cx="4947781" cy="369332"/>
          </a:xfrm>
          <a:prstGeom prst="rect">
            <a:avLst/>
          </a:prstGeom>
          <a:noFill/>
        </p:spPr>
        <p:txBody>
          <a:bodyPr wrap="square" rtlCol="0">
            <a:spAutoFit/>
          </a:bodyPr>
          <a:lstStyle/>
          <a:p>
            <a:pPr algn="ctr"/>
            <a:r>
              <a:rPr lang="en-US" dirty="0" smtClean="0">
                <a:latin typeface="Maiandra GD" panose="020E0502030308020204" pitchFamily="34" charset="0"/>
              </a:rPr>
              <a:t>Dropping Columns based on correlation</a:t>
            </a:r>
            <a:endParaRPr lang="en-US" dirty="0">
              <a:latin typeface="Maiandra GD" panose="020E0502030308020204" pitchFamily="34" charset="0"/>
            </a:endParaRPr>
          </a:p>
        </p:txBody>
      </p:sp>
    </p:spTree>
    <p:extLst>
      <p:ext uri="{BB962C8B-B14F-4D97-AF65-F5344CB8AC3E}">
        <p14:creationId xmlns:p14="http://schemas.microsoft.com/office/powerpoint/2010/main" val="2018788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187" y="1827628"/>
            <a:ext cx="4938055" cy="472231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604" y="1519597"/>
            <a:ext cx="6567396" cy="5030346"/>
          </a:xfrm>
          <a:prstGeom prst="rect">
            <a:avLst/>
          </a:prstGeom>
        </p:spPr>
      </p:pic>
    </p:spTree>
    <p:extLst>
      <p:ext uri="{BB962C8B-B14F-4D97-AF65-F5344CB8AC3E}">
        <p14:creationId xmlns:p14="http://schemas.microsoft.com/office/powerpoint/2010/main" val="114000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5789" y="1395663"/>
            <a:ext cx="5796056" cy="516245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 y="1311442"/>
            <a:ext cx="5462337" cy="5330321"/>
          </a:xfrm>
          <a:prstGeom prst="rect">
            <a:avLst/>
          </a:prstGeom>
        </p:spPr>
      </p:pic>
    </p:spTree>
    <p:extLst>
      <p:ext uri="{BB962C8B-B14F-4D97-AF65-F5344CB8AC3E}">
        <p14:creationId xmlns:p14="http://schemas.microsoft.com/office/powerpoint/2010/main" val="60257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0326" y="1672390"/>
            <a:ext cx="5522495" cy="48895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83" y="1672390"/>
            <a:ext cx="5235675" cy="4838282"/>
          </a:xfrm>
          <a:prstGeom prst="rect">
            <a:avLst/>
          </a:prstGeom>
        </p:spPr>
      </p:pic>
    </p:spTree>
    <p:extLst>
      <p:ext uri="{BB962C8B-B14F-4D97-AF65-F5344CB8AC3E}">
        <p14:creationId xmlns:p14="http://schemas.microsoft.com/office/powerpoint/2010/main" val="157129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904" y="1789529"/>
            <a:ext cx="5013667" cy="468345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445" y="1676816"/>
            <a:ext cx="5075286" cy="4908884"/>
          </a:xfrm>
          <a:prstGeom prst="rect">
            <a:avLst/>
          </a:prstGeom>
        </p:spPr>
      </p:pic>
    </p:spTree>
    <p:extLst>
      <p:ext uri="{BB962C8B-B14F-4D97-AF65-F5344CB8AC3E}">
        <p14:creationId xmlns:p14="http://schemas.microsoft.com/office/powerpoint/2010/main" val="3404544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71411" y="1178654"/>
            <a:ext cx="6027821" cy="523417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32" y="1139112"/>
            <a:ext cx="5491911" cy="5273720"/>
          </a:xfrm>
          <a:prstGeom prst="rect">
            <a:avLst/>
          </a:prstGeom>
        </p:spPr>
      </p:pic>
    </p:spTree>
    <p:extLst>
      <p:ext uri="{BB962C8B-B14F-4D97-AF65-F5344CB8AC3E}">
        <p14:creationId xmlns:p14="http://schemas.microsoft.com/office/powerpoint/2010/main" val="155600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306" y="1513608"/>
            <a:ext cx="5491325" cy="51519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83" y="1579278"/>
            <a:ext cx="5526343" cy="5086255"/>
          </a:xfrm>
          <a:prstGeom prst="rect">
            <a:avLst/>
          </a:prstGeom>
        </p:spPr>
      </p:pic>
    </p:spTree>
    <p:extLst>
      <p:ext uri="{BB962C8B-B14F-4D97-AF65-F5344CB8AC3E}">
        <p14:creationId xmlns:p14="http://schemas.microsoft.com/office/powerpoint/2010/main" val="8215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231" y="172619"/>
            <a:ext cx="10515600" cy="789907"/>
          </a:xfrm>
        </p:spPr>
        <p:txBody>
          <a:bodyPr/>
          <a:lstStyle/>
          <a:p>
            <a:pPr algn="ctr"/>
            <a:r>
              <a:rPr lang="en-US" dirty="0" smtClean="0">
                <a:latin typeface="Maiandra GD" panose="020E0502030308020204" pitchFamily="34" charset="0"/>
              </a:rPr>
              <a:t>Statistical Analysis of the dataset</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0810" y="1280387"/>
            <a:ext cx="4471736" cy="536549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515" y="1228444"/>
            <a:ext cx="4078706" cy="5417434"/>
          </a:xfrm>
          <a:prstGeom prst="rect">
            <a:avLst/>
          </a:prstGeom>
        </p:spPr>
      </p:pic>
    </p:spTree>
    <p:extLst>
      <p:ext uri="{BB962C8B-B14F-4D97-AF65-F5344CB8AC3E}">
        <p14:creationId xmlns:p14="http://schemas.microsoft.com/office/powerpoint/2010/main" val="275811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778" y="139657"/>
            <a:ext cx="10515600" cy="812322"/>
          </a:xfrm>
        </p:spPr>
        <p:txBody>
          <a:bodyPr/>
          <a:lstStyle/>
          <a:p>
            <a:pPr algn="ctr"/>
            <a:r>
              <a:rPr lang="en-US" dirty="0" smtClean="0">
                <a:latin typeface="Maiandra GD" panose="020E0502030308020204" pitchFamily="34" charset="0"/>
              </a:rPr>
              <a:t>Applying z-score</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7199" t="25981" r="12884" b="36597"/>
          <a:stretch/>
        </p:blipFill>
        <p:spPr>
          <a:xfrm>
            <a:off x="493399" y="1372753"/>
            <a:ext cx="11280358" cy="3394555"/>
          </a:xfrm>
          <a:prstGeom prst="rect">
            <a:avLst/>
          </a:prstGeom>
        </p:spPr>
      </p:pic>
    </p:spTree>
    <p:extLst>
      <p:ext uri="{BB962C8B-B14F-4D97-AF65-F5344CB8AC3E}">
        <p14:creationId xmlns:p14="http://schemas.microsoft.com/office/powerpoint/2010/main" val="226623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431" y="40274"/>
            <a:ext cx="10515600" cy="874127"/>
          </a:xfrm>
        </p:spPr>
        <p:txBody>
          <a:bodyPr>
            <a:normAutofit/>
          </a:bodyPr>
          <a:lstStyle/>
          <a:p>
            <a:pPr algn="ctr"/>
            <a:r>
              <a:rPr lang="en-US" sz="4000" dirty="0" smtClean="0">
                <a:latin typeface="Maiandra GD" panose="020E0502030308020204" pitchFamily="34" charset="0"/>
              </a:rPr>
              <a:t>Project On </a:t>
            </a:r>
            <a:r>
              <a:rPr lang="en-US" sz="4000" dirty="0" smtClean="0">
                <a:latin typeface="Maiandra GD" panose="020E0502030308020204" pitchFamily="34" charset="0"/>
              </a:rPr>
              <a:t>Micro Credit System</a:t>
            </a:r>
            <a:endParaRPr lang="en-US" sz="4000" dirty="0">
              <a:latin typeface="Maiandra GD" panose="020E0502030308020204" pitchFamily="34" charset="0"/>
            </a:endParaRPr>
          </a:p>
        </p:txBody>
      </p:sp>
      <p:sp>
        <p:nvSpPr>
          <p:cNvPr id="3" name="Content Placeholder 2"/>
          <p:cNvSpPr>
            <a:spLocks noGrp="1"/>
          </p:cNvSpPr>
          <p:nvPr>
            <p:ph idx="1"/>
          </p:nvPr>
        </p:nvSpPr>
        <p:spPr>
          <a:xfrm>
            <a:off x="132347" y="914402"/>
            <a:ext cx="11923295" cy="5847346"/>
          </a:xfrm>
        </p:spPr>
        <p:txBody>
          <a:bodyPr>
            <a:normAutofit fontScale="40000" lnSpcReduction="20000"/>
          </a:bodyPr>
          <a:lstStyle/>
          <a:p>
            <a:pPr marL="0" indent="0">
              <a:buNone/>
            </a:pPr>
            <a:r>
              <a:rPr lang="en-US" sz="10000" dirty="0">
                <a:latin typeface="Maiandra GD" panose="020E0502030308020204" pitchFamily="34" charset="0"/>
              </a:rPr>
              <a:t>Problem Statement: </a:t>
            </a:r>
          </a:p>
          <a:p>
            <a:pPr algn="just"/>
            <a:r>
              <a:rPr lang="en-US" sz="4500" dirty="0">
                <a:latin typeface="Maiandra GD" panose="020E0502030308020204" pitchFamily="34"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US" sz="4500" dirty="0">
                <a:latin typeface="Maiandra GD" panose="020E0502030308020204" pitchFamily="34"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p>
          <a:p>
            <a:pPr algn="just"/>
            <a:r>
              <a:rPr lang="en-US" sz="4500" dirty="0">
                <a:latin typeface="Maiandra GD" panose="020E0502030308020204" pitchFamily="34" charset="0"/>
              </a:rPr>
              <a:t>Today, microfinance is widely accepted as a poverty-reduction tool, representing $70 billion in outstanding loans and a global outreach of 200 million </a:t>
            </a:r>
            <a:r>
              <a:rPr lang="en-US" sz="4500" dirty="0" smtClean="0">
                <a:latin typeface="Maiandra GD" panose="020E0502030308020204" pitchFamily="34" charset="0"/>
              </a:rPr>
              <a:t>clients. We </a:t>
            </a:r>
            <a:r>
              <a:rPr lang="en-US" sz="4500" dirty="0">
                <a:latin typeface="Maiandra GD" panose="020E0502030308020204" pitchFamily="34" charset="0"/>
              </a:rPr>
              <a:t>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algn="just"/>
            <a:r>
              <a:rPr lang="en-US" sz="4500" dirty="0">
                <a:latin typeface="Maiandra GD" panose="020E0502030308020204" pitchFamily="34" charset="0"/>
              </a:rPr>
              <a:t>They understand the importance of communication and how it affects a person’s life, thus, focusing on providing their services and products to low income families and poor customers that can help them in the need of hour. </a:t>
            </a:r>
            <a:r>
              <a:rPr lang="en-US" sz="4500" dirty="0" smtClean="0">
                <a:latin typeface="Maiandra GD" panose="020E0502030308020204" pitchFamily="34" charset="0"/>
              </a:rPr>
              <a:t>They </a:t>
            </a:r>
            <a:r>
              <a:rPr lang="en-US" sz="4500" dirty="0">
                <a:latin typeface="Maiandra GD" panose="020E0502030308020204" pitchFamily="34"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algn="just"/>
            <a:r>
              <a:rPr lang="en-US" sz="4500" dirty="0">
                <a:latin typeface="Maiandra GD" panose="020E0502030308020204" pitchFamily="34"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endParaRPr lang="en-US" sz="4500" dirty="0" smtClean="0">
              <a:latin typeface="Maiandra GD" panose="020E0502030308020204" pitchFamily="34" charset="0"/>
            </a:endParaRPr>
          </a:p>
        </p:txBody>
      </p:sp>
    </p:spTree>
    <p:extLst>
      <p:ext uri="{BB962C8B-B14F-4D97-AF65-F5344CB8AC3E}">
        <p14:creationId xmlns:p14="http://schemas.microsoft.com/office/powerpoint/2010/main" val="2461922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778" y="89552"/>
            <a:ext cx="10515600" cy="674535"/>
          </a:xfrm>
        </p:spPr>
        <p:txBody>
          <a:bodyPr>
            <a:normAutofit fontScale="90000"/>
          </a:bodyPr>
          <a:lstStyle/>
          <a:p>
            <a:pPr algn="ctr"/>
            <a:r>
              <a:rPr lang="en-US" dirty="0" smtClean="0">
                <a:latin typeface="Maiandra GD" panose="020E0502030308020204" pitchFamily="34" charset="0"/>
              </a:rPr>
              <a:t>Principle component analysis</a:t>
            </a:r>
            <a:endParaRPr lang="en-US" dirty="0">
              <a:latin typeface="Maiandra GD" panose="020E0502030308020204" pitchFamily="34" charset="0"/>
            </a:endParaRPr>
          </a:p>
        </p:txBody>
      </p:sp>
      <p:pic>
        <p:nvPicPr>
          <p:cNvPr id="12" name="Content Placeholder 11"/>
          <p:cNvPicPr>
            <a:picLocks noGrp="1" noChangeAspect="1"/>
          </p:cNvPicPr>
          <p:nvPr>
            <p:ph idx="1"/>
          </p:nvPr>
        </p:nvPicPr>
        <p:blipFill>
          <a:blip r:embed="rId2"/>
          <a:stretch>
            <a:fillRect/>
          </a:stretch>
        </p:blipFill>
        <p:spPr>
          <a:xfrm>
            <a:off x="2492680" y="911225"/>
            <a:ext cx="6263014" cy="5798870"/>
          </a:xfrm>
          <a:prstGeom prst="rect">
            <a:avLst/>
          </a:prstGeom>
        </p:spPr>
      </p:pic>
    </p:spTree>
    <p:extLst>
      <p:ext uri="{BB962C8B-B14F-4D97-AF65-F5344CB8AC3E}">
        <p14:creationId xmlns:p14="http://schemas.microsoft.com/office/powerpoint/2010/main" val="62138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58" y="172620"/>
            <a:ext cx="10515600" cy="573338"/>
          </a:xfrm>
        </p:spPr>
        <p:txBody>
          <a:bodyPr>
            <a:normAutofit fontScale="90000"/>
          </a:bodyPr>
          <a:lstStyle/>
          <a:p>
            <a:pPr algn="ctr"/>
            <a:r>
              <a:rPr lang="en-US" dirty="0" smtClean="0">
                <a:latin typeface="Maiandra GD" panose="020E0502030308020204" pitchFamily="34" charset="0"/>
              </a:rPr>
              <a:t>Applying Machine Learning Models</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a:blip r:embed="rId2"/>
          <a:stretch>
            <a:fillRect/>
          </a:stretch>
        </p:blipFill>
        <p:spPr>
          <a:xfrm>
            <a:off x="2542019" y="745958"/>
            <a:ext cx="7311844" cy="5819451"/>
          </a:xfrm>
          <a:prstGeom prst="rect">
            <a:avLst/>
          </a:prstGeom>
        </p:spPr>
      </p:pic>
    </p:spTree>
    <p:extLst>
      <p:ext uri="{BB962C8B-B14F-4D97-AF65-F5344CB8AC3E}">
        <p14:creationId xmlns:p14="http://schemas.microsoft.com/office/powerpoint/2010/main" val="22958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430"/>
            <a:ext cx="10515600" cy="729749"/>
          </a:xfrm>
        </p:spPr>
        <p:txBody>
          <a:bodyPr/>
          <a:lstStyle/>
          <a:p>
            <a:pPr algn="ctr"/>
            <a:r>
              <a:rPr lang="en-US" dirty="0">
                <a:latin typeface="Maiandra GD" panose="020E0502030308020204" pitchFamily="34" charset="0"/>
              </a:rPr>
              <a:t>Applying Machine Learning Models</a:t>
            </a:r>
            <a:endParaRPr lang="en-US" dirty="0"/>
          </a:p>
        </p:txBody>
      </p:sp>
      <p:pic>
        <p:nvPicPr>
          <p:cNvPr id="4" name="Content Placeholder 3"/>
          <p:cNvPicPr>
            <a:picLocks noGrp="1" noChangeAspect="1"/>
          </p:cNvPicPr>
          <p:nvPr>
            <p:ph idx="1"/>
          </p:nvPr>
        </p:nvPicPr>
        <p:blipFill>
          <a:blip r:embed="rId2"/>
          <a:stretch>
            <a:fillRect/>
          </a:stretch>
        </p:blipFill>
        <p:spPr>
          <a:xfrm>
            <a:off x="2490537" y="914400"/>
            <a:ext cx="5474368" cy="5823284"/>
          </a:xfrm>
          <a:prstGeom prst="rect">
            <a:avLst/>
          </a:prstGeom>
        </p:spPr>
      </p:pic>
    </p:spTree>
    <p:extLst>
      <p:ext uri="{BB962C8B-B14F-4D97-AF65-F5344CB8AC3E}">
        <p14:creationId xmlns:p14="http://schemas.microsoft.com/office/powerpoint/2010/main" val="1860101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558"/>
            <a:ext cx="10515600" cy="681622"/>
          </a:xfrm>
        </p:spPr>
        <p:txBody>
          <a:bodyPr>
            <a:normAutofit fontScale="90000"/>
          </a:bodyPr>
          <a:lstStyle/>
          <a:p>
            <a:pPr algn="ctr"/>
            <a:r>
              <a:rPr lang="en-US" dirty="0">
                <a:latin typeface="Maiandra GD" panose="020E0502030308020204" pitchFamily="34" charset="0"/>
              </a:rPr>
              <a:t>Applying Machine Learning Models</a:t>
            </a:r>
            <a:endParaRPr lang="en-US" dirty="0"/>
          </a:p>
        </p:txBody>
      </p:sp>
      <p:pic>
        <p:nvPicPr>
          <p:cNvPr id="4" name="Content Placeholder 3"/>
          <p:cNvPicPr>
            <a:picLocks noGrp="1" noChangeAspect="1"/>
          </p:cNvPicPr>
          <p:nvPr>
            <p:ph idx="1"/>
          </p:nvPr>
        </p:nvPicPr>
        <p:blipFill>
          <a:blip r:embed="rId2"/>
          <a:stretch>
            <a:fillRect/>
          </a:stretch>
        </p:blipFill>
        <p:spPr>
          <a:xfrm>
            <a:off x="2788456" y="957609"/>
            <a:ext cx="7080405" cy="5659759"/>
          </a:xfrm>
          <a:prstGeom prst="rect">
            <a:avLst/>
          </a:prstGeom>
        </p:spPr>
      </p:pic>
    </p:spTree>
    <p:extLst>
      <p:ext uri="{BB962C8B-B14F-4D97-AF65-F5344CB8AC3E}">
        <p14:creationId xmlns:p14="http://schemas.microsoft.com/office/powerpoint/2010/main" val="100210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494"/>
            <a:ext cx="10515600" cy="525212"/>
          </a:xfrm>
        </p:spPr>
        <p:txBody>
          <a:bodyPr>
            <a:normAutofit fontScale="90000"/>
          </a:bodyPr>
          <a:lstStyle/>
          <a:p>
            <a:pPr algn="ctr"/>
            <a:r>
              <a:rPr lang="en-US" dirty="0" smtClean="0">
                <a:latin typeface="Maiandra GD" panose="020E0502030308020204" pitchFamily="34" charset="0"/>
              </a:rPr>
              <a:t>Hyper parameter tuning</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6939" t="15557" r="12794" b="13935"/>
          <a:stretch/>
        </p:blipFill>
        <p:spPr>
          <a:xfrm>
            <a:off x="838200" y="926431"/>
            <a:ext cx="9852868" cy="5558590"/>
          </a:xfrm>
          <a:prstGeom prst="rect">
            <a:avLst/>
          </a:prstGeom>
        </p:spPr>
      </p:pic>
    </p:spTree>
    <p:extLst>
      <p:ext uri="{BB962C8B-B14F-4D97-AF65-F5344CB8AC3E}">
        <p14:creationId xmlns:p14="http://schemas.microsoft.com/office/powerpoint/2010/main" val="291005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79"/>
            <a:ext cx="10515600" cy="770021"/>
          </a:xfrm>
        </p:spPr>
        <p:txBody>
          <a:bodyPr/>
          <a:lstStyle/>
          <a:p>
            <a:pPr algn="ctr"/>
            <a:r>
              <a:rPr lang="en-US" dirty="0" smtClean="0">
                <a:latin typeface="Maiandra GD" panose="020E0502030308020204" pitchFamily="34" charset="0"/>
              </a:rPr>
              <a:t>Conclusion</a:t>
            </a:r>
            <a:endParaRPr lang="en-US" dirty="0">
              <a:latin typeface="Maiandra GD" panose="020E0502030308020204" pitchFamily="34" charset="0"/>
            </a:endParaRPr>
          </a:p>
        </p:txBody>
      </p:sp>
      <p:sp>
        <p:nvSpPr>
          <p:cNvPr id="3" name="Content Placeholder 2"/>
          <p:cNvSpPr>
            <a:spLocks noGrp="1"/>
          </p:cNvSpPr>
          <p:nvPr>
            <p:ph idx="1"/>
          </p:nvPr>
        </p:nvSpPr>
        <p:spPr>
          <a:xfrm>
            <a:off x="669758" y="914399"/>
            <a:ext cx="10515600" cy="5402179"/>
          </a:xfrm>
        </p:spPr>
        <p:txBody>
          <a:bodyPr>
            <a:normAutofit fontScale="92500" lnSpcReduction="10000"/>
          </a:bodyPr>
          <a:lstStyle/>
          <a:p>
            <a:pPr marL="457200" marR="0" algn="just">
              <a:lnSpc>
                <a:spcPct val="107000"/>
              </a:lnSpc>
              <a:spcBef>
                <a:spcPts val="0"/>
              </a:spcBef>
              <a:spcAft>
                <a:spcPts val="800"/>
              </a:spcAft>
            </a:pPr>
            <a:r>
              <a:rPr lang="en-IN" dirty="0">
                <a:latin typeface="Maiandra GD" panose="020E0502030308020204" pitchFamily="34" charset="0"/>
                <a:ea typeface="Calibri" panose="020F0502020204030204" pitchFamily="34" charset="0"/>
                <a:cs typeface="Times New Roman" panose="02020603050405020304" pitchFamily="18" charset="0"/>
              </a:rPr>
              <a:t>The dataset is imported in the python. </a:t>
            </a:r>
            <a:r>
              <a:rPr lang="en-IN" dirty="0" smtClean="0">
                <a:latin typeface="Maiandra GD" panose="020E0502030308020204" pitchFamily="34" charset="0"/>
                <a:ea typeface="Calibri" panose="020F0502020204030204" pitchFamily="34" charset="0"/>
                <a:cs typeface="Times New Roman" panose="02020603050405020304" pitchFamily="18" charset="0"/>
              </a:rPr>
              <a:t>Explorative </a:t>
            </a:r>
            <a:r>
              <a:rPr lang="en-IN" dirty="0">
                <a:latin typeface="Maiandra GD" panose="020E0502030308020204" pitchFamily="34" charset="0"/>
                <a:ea typeface="Calibri" panose="020F0502020204030204" pitchFamily="34" charset="0"/>
                <a:cs typeface="Times New Roman" panose="02020603050405020304" pitchFamily="18" charset="0"/>
              </a:rPr>
              <a:t>data analysis is performed. </a:t>
            </a:r>
            <a:endParaRPr lang="en-IN" dirty="0" smtClean="0">
              <a:latin typeface="Maiandra GD" panose="020E050203030802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IN" dirty="0" smtClean="0">
                <a:latin typeface="Maiandra GD" panose="020E0502030308020204" pitchFamily="34" charset="0"/>
                <a:ea typeface="Calibri" panose="020F0502020204030204" pitchFamily="34" charset="0"/>
                <a:cs typeface="Times New Roman" panose="02020603050405020304" pitchFamily="18" charset="0"/>
              </a:rPr>
              <a:t>The </a:t>
            </a:r>
            <a:r>
              <a:rPr lang="en-IN" dirty="0">
                <a:latin typeface="Maiandra GD" panose="020E0502030308020204" pitchFamily="34" charset="0"/>
                <a:ea typeface="Calibri" panose="020F0502020204030204" pitchFamily="34" charset="0"/>
                <a:cs typeface="Times New Roman" panose="02020603050405020304" pitchFamily="18" charset="0"/>
              </a:rPr>
              <a:t>statistical analysis is performed by z-score method. The data loss is tried reduced to be minimal. </a:t>
            </a:r>
            <a:endParaRPr lang="en-IN" dirty="0" smtClean="0">
              <a:latin typeface="Maiandra GD" panose="020E050203030802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IN" dirty="0" smtClean="0">
                <a:latin typeface="Maiandra GD" panose="020E0502030308020204" pitchFamily="34" charset="0"/>
                <a:ea typeface="Calibri" panose="020F0502020204030204" pitchFamily="34" charset="0"/>
                <a:cs typeface="Times New Roman" panose="02020603050405020304" pitchFamily="18" charset="0"/>
              </a:rPr>
              <a:t>The </a:t>
            </a:r>
            <a:r>
              <a:rPr lang="en-IN" dirty="0">
                <a:latin typeface="Maiandra GD" panose="020E0502030308020204" pitchFamily="34" charset="0"/>
                <a:ea typeface="Calibri" panose="020F0502020204030204" pitchFamily="34" charset="0"/>
                <a:cs typeface="Times New Roman" panose="02020603050405020304" pitchFamily="18" charset="0"/>
              </a:rPr>
              <a:t>SMOTE method is used to reduce the bias in the data. The principle component analysis was also done. All the machine learning models were applied. The SVC model needs more computing time apart from that the random forest is found to have the highest efficiency. </a:t>
            </a:r>
            <a:endParaRPr lang="en-IN" dirty="0" smtClean="0">
              <a:latin typeface="Maiandra GD" panose="020E050203030802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IN" dirty="0" smtClean="0">
                <a:latin typeface="Maiandra GD" panose="020E0502030308020204" pitchFamily="34" charset="0"/>
                <a:ea typeface="Calibri" panose="020F0502020204030204" pitchFamily="34" charset="0"/>
                <a:cs typeface="Times New Roman" panose="02020603050405020304" pitchFamily="18" charset="0"/>
              </a:rPr>
              <a:t>The </a:t>
            </a:r>
            <a:r>
              <a:rPr lang="en-IN" dirty="0">
                <a:latin typeface="Maiandra GD" panose="020E0502030308020204" pitchFamily="34" charset="0"/>
                <a:ea typeface="Calibri" panose="020F0502020204030204" pitchFamily="34" charset="0"/>
                <a:cs typeface="Times New Roman" panose="02020603050405020304" pitchFamily="18" charset="0"/>
              </a:rPr>
              <a:t>accuracy of the model 0.8748278575644305 </a:t>
            </a:r>
            <a:r>
              <a:rPr lang="en-IN" dirty="0" err="1">
                <a:latin typeface="Maiandra GD" panose="020E0502030308020204" pitchFamily="34" charset="0"/>
                <a:ea typeface="Calibri" panose="020F0502020204030204" pitchFamily="34" charset="0"/>
                <a:cs typeface="Times New Roman" panose="02020603050405020304" pitchFamily="18" charset="0"/>
              </a:rPr>
              <a:t>random_state</a:t>
            </a:r>
            <a:r>
              <a:rPr lang="en-IN" dirty="0">
                <a:latin typeface="Maiandra GD" panose="020E0502030308020204" pitchFamily="34" charset="0"/>
                <a:ea typeface="Calibri" panose="020F0502020204030204" pitchFamily="34" charset="0"/>
                <a:cs typeface="Times New Roman" panose="02020603050405020304" pitchFamily="18" charset="0"/>
              </a:rPr>
              <a:t> 13</a:t>
            </a:r>
            <a:r>
              <a:rPr lang="en-IN" dirty="0" smtClean="0">
                <a:latin typeface="Maiandra GD" panose="020E0502030308020204" pitchFamily="34" charset="0"/>
                <a:ea typeface="Calibri" panose="020F0502020204030204" pitchFamily="34" charset="0"/>
                <a:cs typeface="Times New Roman" panose="02020603050405020304" pitchFamily="18" charset="0"/>
              </a:rPr>
              <a:t>.</a:t>
            </a:r>
          </a:p>
          <a:p>
            <a:pPr marL="457200" marR="0" algn="just">
              <a:lnSpc>
                <a:spcPct val="107000"/>
              </a:lnSpc>
              <a:spcBef>
                <a:spcPts val="0"/>
              </a:spcBef>
              <a:spcAft>
                <a:spcPts val="800"/>
              </a:spcAft>
            </a:pPr>
            <a:r>
              <a:rPr lang="en-IN" dirty="0" smtClean="0">
                <a:latin typeface="Maiandra GD" panose="020E0502030308020204" pitchFamily="34" charset="0"/>
                <a:ea typeface="Calibri" panose="020F0502020204030204" pitchFamily="34" charset="0"/>
                <a:cs typeface="Times New Roman" panose="02020603050405020304" pitchFamily="18" charset="0"/>
              </a:rPr>
              <a:t>The </a:t>
            </a:r>
            <a:r>
              <a:rPr lang="en-IN" dirty="0">
                <a:latin typeface="Maiandra GD" panose="020E0502030308020204" pitchFamily="34" charset="0"/>
                <a:ea typeface="Calibri" panose="020F0502020204030204" pitchFamily="34" charset="0"/>
                <a:cs typeface="Times New Roman" panose="02020603050405020304" pitchFamily="18" charset="0"/>
              </a:rPr>
              <a:t>solution provided only has the accuracy of 87 approximately by using neural networks this accuracy can be </a:t>
            </a:r>
            <a:r>
              <a:rPr lang="en-IN" dirty="0" smtClean="0">
                <a:latin typeface="Maiandra GD" panose="020E0502030308020204" pitchFamily="34" charset="0"/>
                <a:ea typeface="Calibri" panose="020F0502020204030204" pitchFamily="34" charset="0"/>
                <a:cs typeface="Times New Roman" panose="02020603050405020304" pitchFamily="18" charset="0"/>
              </a:rPr>
              <a:t>increased</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492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620"/>
            <a:ext cx="10515600" cy="765843"/>
          </a:xfrm>
        </p:spPr>
        <p:txBody>
          <a:bodyPr>
            <a:normAutofit/>
          </a:bodyPr>
          <a:lstStyle/>
          <a:p>
            <a:pPr algn="ctr"/>
            <a:r>
              <a:rPr lang="en-US" sz="4000" dirty="0">
                <a:latin typeface="Maiandra GD" panose="020E0502030308020204" pitchFamily="34" charset="0"/>
              </a:rPr>
              <a:t>Project On Micro Credit System</a:t>
            </a:r>
          </a:p>
        </p:txBody>
      </p:sp>
      <p:sp>
        <p:nvSpPr>
          <p:cNvPr id="3" name="Content Placeholder 2"/>
          <p:cNvSpPr>
            <a:spLocks noGrp="1"/>
          </p:cNvSpPr>
          <p:nvPr>
            <p:ph idx="1"/>
          </p:nvPr>
        </p:nvSpPr>
        <p:spPr>
          <a:xfrm>
            <a:off x="553453" y="1167062"/>
            <a:ext cx="11514221" cy="5474370"/>
          </a:xfrm>
        </p:spPr>
        <p:txBody>
          <a:bodyPr>
            <a:normAutofit fontScale="77500" lnSpcReduction="20000"/>
          </a:bodyPr>
          <a:lstStyle/>
          <a:p>
            <a:pPr marL="0" indent="0">
              <a:buNone/>
            </a:pPr>
            <a:r>
              <a:rPr lang="en-US" u="sng" dirty="0">
                <a:latin typeface="Maiandra GD" panose="020E0502030308020204" pitchFamily="34" charset="0"/>
              </a:rPr>
              <a:t>Exercise:</a:t>
            </a:r>
          </a:p>
          <a:p>
            <a:pPr algn="just"/>
            <a:r>
              <a:rPr lang="en-US" dirty="0">
                <a:latin typeface="Maiandra GD" panose="020E0502030308020204" pitchFamily="34" charset="0"/>
              </a:rPr>
              <a:t>Build a model which can be used to predict in terms of a probability for each loan transaction, whether the customer will be paying back the loaned amount within 5 days of insurance of loan. In this case, Label ‘1’ indicates that the loan has been payed i.e. Non- defaulter, while, Label ‘0’ indicates that the loan has not been payed i.e. defaulter.  </a:t>
            </a:r>
            <a:endParaRPr lang="en-US" dirty="0" smtClean="0">
              <a:latin typeface="Maiandra GD" panose="020E0502030308020204" pitchFamily="34" charset="0"/>
            </a:endParaRPr>
          </a:p>
          <a:p>
            <a:pPr marL="0" indent="0" algn="just">
              <a:buNone/>
            </a:pPr>
            <a:endParaRPr lang="en-US" dirty="0">
              <a:latin typeface="Maiandra GD" panose="020E0502030308020204" pitchFamily="34" charset="0"/>
            </a:endParaRPr>
          </a:p>
          <a:p>
            <a:pPr marL="0" indent="0">
              <a:buNone/>
            </a:pPr>
            <a:r>
              <a:rPr lang="en-US" u="sng" dirty="0">
                <a:latin typeface="Maiandra GD" panose="020E0502030308020204" pitchFamily="34" charset="0"/>
              </a:rPr>
              <a:t>Points to Remember:</a:t>
            </a:r>
          </a:p>
          <a:p>
            <a:r>
              <a:rPr lang="en-US" dirty="0" smtClean="0">
                <a:latin typeface="Maiandra GD" panose="020E0502030308020204" pitchFamily="34" charset="0"/>
              </a:rPr>
              <a:t>There </a:t>
            </a:r>
            <a:r>
              <a:rPr lang="en-US" dirty="0">
                <a:latin typeface="Maiandra GD" panose="020E0502030308020204" pitchFamily="34" charset="0"/>
              </a:rPr>
              <a:t>are no null values in the dataset. </a:t>
            </a:r>
          </a:p>
          <a:p>
            <a:r>
              <a:rPr lang="en-US" dirty="0" smtClean="0">
                <a:latin typeface="Maiandra GD" panose="020E0502030308020204" pitchFamily="34" charset="0"/>
              </a:rPr>
              <a:t>There </a:t>
            </a:r>
            <a:r>
              <a:rPr lang="en-US" dirty="0">
                <a:latin typeface="Maiandra GD" panose="020E0502030308020204" pitchFamily="34" charset="0"/>
              </a:rPr>
              <a:t>may be some customers with no loan history. </a:t>
            </a:r>
          </a:p>
          <a:p>
            <a:r>
              <a:rPr lang="en-US" dirty="0" smtClean="0">
                <a:latin typeface="Maiandra GD" panose="020E0502030308020204" pitchFamily="34" charset="0"/>
              </a:rPr>
              <a:t>The </a:t>
            </a:r>
            <a:r>
              <a:rPr lang="en-US" dirty="0">
                <a:latin typeface="Maiandra GD" panose="020E0502030308020204" pitchFamily="34" charset="0"/>
              </a:rPr>
              <a:t>dataset is imbalanced. Label ‘1’ has approximately 87.5% records, while, label ‘0’ has approximately 12.5% records.</a:t>
            </a:r>
          </a:p>
          <a:p>
            <a:r>
              <a:rPr lang="en-US" dirty="0" smtClean="0">
                <a:latin typeface="Maiandra GD" panose="020E0502030308020204" pitchFamily="34" charset="0"/>
              </a:rPr>
              <a:t>For </a:t>
            </a:r>
            <a:r>
              <a:rPr lang="en-US" dirty="0">
                <a:latin typeface="Maiandra GD" panose="020E0502030308020204" pitchFamily="34" charset="0"/>
              </a:rPr>
              <a:t>some features, there may be values which might not be realistic. You may have to observe them and treat them with a suitable explanation.</a:t>
            </a:r>
          </a:p>
          <a:p>
            <a:r>
              <a:rPr lang="en-US" dirty="0" smtClean="0">
                <a:latin typeface="Maiandra GD" panose="020E0502030308020204" pitchFamily="34" charset="0"/>
              </a:rPr>
              <a:t>You </a:t>
            </a:r>
            <a:r>
              <a:rPr lang="en-US" dirty="0">
                <a:latin typeface="Maiandra GD" panose="020E0502030308020204" pitchFamily="34" charset="0"/>
              </a:rPr>
              <a:t>might come across outliers in some features which you need to handle as per your understanding. Keep in mind that data is expensive and we cannot lose more than 7-8% of the data.  </a:t>
            </a:r>
          </a:p>
          <a:p>
            <a:r>
              <a:rPr lang="en-US" dirty="0">
                <a:latin typeface="Maiandra GD" panose="020E0502030308020204" pitchFamily="34" charset="0"/>
              </a:rPr>
              <a:t>Find Enclosed the Data Description File and The Sample Data for the Modeling Exercise</a:t>
            </a:r>
            <a:r>
              <a:rPr lang="en-US" dirty="0" smtClean="0"/>
              <a:t>.</a:t>
            </a:r>
            <a:endParaRPr lang="en-US" dirty="0"/>
          </a:p>
        </p:txBody>
      </p:sp>
    </p:spTree>
    <p:extLst>
      <p:ext uri="{BB962C8B-B14F-4D97-AF65-F5344CB8AC3E}">
        <p14:creationId xmlns:p14="http://schemas.microsoft.com/office/powerpoint/2010/main" val="4170935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398"/>
            <a:ext cx="10515600" cy="657559"/>
          </a:xfrm>
        </p:spPr>
        <p:txBody>
          <a:bodyPr>
            <a:normAutofit/>
          </a:bodyPr>
          <a:lstStyle/>
          <a:p>
            <a:pPr algn="ctr"/>
            <a:r>
              <a:rPr lang="en-US" sz="4000" dirty="0" smtClean="0">
                <a:latin typeface="Maiandra GD" panose="020E0502030308020204" pitchFamily="34" charset="0"/>
              </a:rPr>
              <a:t>Importing libraries and Dataset</a:t>
            </a:r>
            <a:endParaRPr lang="en-US" sz="4000"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0014" t="25835" r="4568" b="19056"/>
          <a:stretch/>
        </p:blipFill>
        <p:spPr>
          <a:xfrm>
            <a:off x="323980" y="842210"/>
            <a:ext cx="10721010" cy="3618176"/>
          </a:xfrm>
          <a:prstGeom prst="rect">
            <a:avLst/>
          </a:prstGeom>
        </p:spPr>
      </p:pic>
    </p:spTree>
    <p:extLst>
      <p:ext uri="{BB962C8B-B14F-4D97-AF65-F5344CB8AC3E}">
        <p14:creationId xmlns:p14="http://schemas.microsoft.com/office/powerpoint/2010/main" val="3426382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69" y="208714"/>
            <a:ext cx="10515600" cy="777875"/>
          </a:xfrm>
        </p:spPr>
        <p:txBody>
          <a:bodyPr/>
          <a:lstStyle/>
          <a:p>
            <a:pPr algn="ctr"/>
            <a:r>
              <a:rPr lang="en-US" dirty="0" smtClean="0">
                <a:latin typeface="Maiandra GD" panose="020E0502030308020204" pitchFamily="34" charset="0"/>
              </a:rPr>
              <a:t>NAN values </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0255" t="34913" r="39844" b="5639"/>
          <a:stretch/>
        </p:blipFill>
        <p:spPr>
          <a:xfrm>
            <a:off x="517357" y="2069432"/>
            <a:ext cx="6641432" cy="4448310"/>
          </a:xfrm>
          <a:prstGeom prst="rect">
            <a:avLst/>
          </a:prstGeom>
        </p:spPr>
      </p:pic>
      <p:pic>
        <p:nvPicPr>
          <p:cNvPr id="5" name="Picture 4"/>
          <p:cNvPicPr>
            <a:picLocks noChangeAspect="1"/>
          </p:cNvPicPr>
          <p:nvPr/>
        </p:nvPicPr>
        <p:blipFill rotWithShape="1">
          <a:blip r:embed="rId3"/>
          <a:srcRect l="14309" t="13491" r="51645" b="853"/>
          <a:stretch/>
        </p:blipFill>
        <p:spPr>
          <a:xfrm>
            <a:off x="7640053" y="806117"/>
            <a:ext cx="4150896" cy="5871410"/>
          </a:xfrm>
          <a:prstGeom prst="rect">
            <a:avLst/>
          </a:prstGeom>
        </p:spPr>
      </p:pic>
    </p:spTree>
    <p:extLst>
      <p:ext uri="{BB962C8B-B14F-4D97-AF65-F5344CB8AC3E}">
        <p14:creationId xmlns:p14="http://schemas.microsoft.com/office/powerpoint/2010/main" val="581347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1030538"/>
          </a:xfrm>
        </p:spPr>
        <p:txBody>
          <a:bodyPr/>
          <a:lstStyle/>
          <a:p>
            <a:pPr algn="ctr"/>
            <a:r>
              <a:rPr lang="en-US" dirty="0" smtClean="0">
                <a:latin typeface="Maiandra GD" panose="020E0502030308020204" pitchFamily="34" charset="0"/>
              </a:rPr>
              <a:t>Columns present in the dataset</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4141" t="33530" r="9685" b="32460"/>
          <a:stretch/>
        </p:blipFill>
        <p:spPr>
          <a:xfrm>
            <a:off x="429127" y="1287378"/>
            <a:ext cx="10924673" cy="2527885"/>
          </a:xfrm>
          <a:prstGeom prst="rect">
            <a:avLst/>
          </a:prstGeom>
        </p:spPr>
      </p:pic>
    </p:spTree>
    <p:extLst>
      <p:ext uri="{BB962C8B-B14F-4D97-AF65-F5344CB8AC3E}">
        <p14:creationId xmlns:p14="http://schemas.microsoft.com/office/powerpoint/2010/main" val="572320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557"/>
            <a:ext cx="10515600" cy="789907"/>
          </a:xfrm>
        </p:spPr>
        <p:txBody>
          <a:bodyPr/>
          <a:lstStyle/>
          <a:p>
            <a:pPr algn="ctr"/>
            <a:r>
              <a:rPr lang="en-US" dirty="0" smtClean="0">
                <a:latin typeface="Maiandra GD" panose="020E0502030308020204" pitchFamily="34" charset="0"/>
              </a:rPr>
              <a:t>Information about the Dataset</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15384" t="14728" r="54457"/>
          <a:stretch/>
        </p:blipFill>
        <p:spPr>
          <a:xfrm>
            <a:off x="228599" y="1263315"/>
            <a:ext cx="3356811" cy="5336220"/>
          </a:xfrm>
          <a:prstGeom prst="rect">
            <a:avLst/>
          </a:prstGeom>
        </p:spPr>
      </p:pic>
      <p:pic>
        <p:nvPicPr>
          <p:cNvPr id="5" name="Picture 4"/>
          <p:cNvPicPr>
            <a:picLocks noChangeAspect="1"/>
          </p:cNvPicPr>
          <p:nvPr/>
        </p:nvPicPr>
        <p:blipFill rotWithShape="1">
          <a:blip r:embed="rId3"/>
          <a:srcRect l="15099" t="14369" r="10395" b="74924"/>
          <a:stretch/>
        </p:blipFill>
        <p:spPr>
          <a:xfrm>
            <a:off x="3898230" y="1576137"/>
            <a:ext cx="7880685" cy="636718"/>
          </a:xfrm>
          <a:prstGeom prst="rect">
            <a:avLst/>
          </a:prstGeom>
        </p:spPr>
      </p:pic>
    </p:spTree>
    <p:extLst>
      <p:ext uri="{BB962C8B-B14F-4D97-AF65-F5344CB8AC3E}">
        <p14:creationId xmlns:p14="http://schemas.microsoft.com/office/powerpoint/2010/main" val="165424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556"/>
            <a:ext cx="10515600" cy="838033"/>
          </a:xfrm>
        </p:spPr>
        <p:txBody>
          <a:bodyPr/>
          <a:lstStyle/>
          <a:p>
            <a:pPr algn="ctr"/>
            <a:r>
              <a:rPr lang="en-US" dirty="0" smtClean="0">
                <a:latin typeface="Maiandra GD" panose="020E0502030308020204" pitchFamily="34" charset="0"/>
              </a:rPr>
              <a:t>Describing the dataset</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rotWithShape="1">
          <a:blip r:embed="rId2"/>
          <a:srcRect l="23935" t="14451" r="32848"/>
          <a:stretch/>
        </p:blipFill>
        <p:spPr>
          <a:xfrm>
            <a:off x="0" y="986589"/>
            <a:ext cx="5414211" cy="5748936"/>
          </a:xfrm>
          <a:prstGeom prst="rect">
            <a:avLst/>
          </a:prstGeom>
        </p:spPr>
      </p:pic>
      <p:pic>
        <p:nvPicPr>
          <p:cNvPr id="5" name="Picture 4"/>
          <p:cNvPicPr>
            <a:picLocks noChangeAspect="1"/>
          </p:cNvPicPr>
          <p:nvPr/>
        </p:nvPicPr>
        <p:blipFill rotWithShape="1">
          <a:blip r:embed="rId3"/>
          <a:srcRect l="19045" t="29288" r="26086" b="63164"/>
          <a:stretch/>
        </p:blipFill>
        <p:spPr>
          <a:xfrm>
            <a:off x="5414211" y="1307264"/>
            <a:ext cx="6689559" cy="517358"/>
          </a:xfrm>
          <a:prstGeom prst="rect">
            <a:avLst/>
          </a:prstGeom>
        </p:spPr>
      </p:pic>
    </p:spTree>
    <p:extLst>
      <p:ext uri="{BB962C8B-B14F-4D97-AF65-F5344CB8AC3E}">
        <p14:creationId xmlns:p14="http://schemas.microsoft.com/office/powerpoint/2010/main" val="189175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621"/>
            <a:ext cx="10515600" cy="717716"/>
          </a:xfrm>
        </p:spPr>
        <p:txBody>
          <a:bodyPr/>
          <a:lstStyle/>
          <a:p>
            <a:pPr algn="ctr"/>
            <a:r>
              <a:rPr lang="en-US" dirty="0" smtClean="0">
                <a:latin typeface="Maiandra GD" panose="020E0502030308020204" pitchFamily="34" charset="0"/>
              </a:rPr>
              <a:t>Correlation of the dataset given</a:t>
            </a:r>
            <a:endParaRPr lang="en-US" dirty="0">
              <a:latin typeface="Maiandra GD" panose="020E0502030308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6095" y="1091698"/>
            <a:ext cx="5285316" cy="5623552"/>
          </a:xfrm>
        </p:spPr>
      </p:pic>
      <p:pic>
        <p:nvPicPr>
          <p:cNvPr id="5" name="Picture 4"/>
          <p:cNvPicPr>
            <a:picLocks noChangeAspect="1"/>
          </p:cNvPicPr>
          <p:nvPr/>
        </p:nvPicPr>
        <p:blipFill rotWithShape="1">
          <a:blip r:embed="rId3"/>
          <a:srcRect l="20528" t="24724" r="51545" b="9278"/>
          <a:stretch/>
        </p:blipFill>
        <p:spPr>
          <a:xfrm>
            <a:off x="7263063" y="1091698"/>
            <a:ext cx="3974432" cy="5280519"/>
          </a:xfrm>
          <a:prstGeom prst="rect">
            <a:avLst/>
          </a:prstGeom>
        </p:spPr>
      </p:pic>
    </p:spTree>
    <p:extLst>
      <p:ext uri="{BB962C8B-B14F-4D97-AF65-F5344CB8AC3E}">
        <p14:creationId xmlns:p14="http://schemas.microsoft.com/office/powerpoint/2010/main" val="157593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826</Words>
  <Application>Microsoft Office PowerPoint</Application>
  <PresentationFormat>Widescreen</PresentationFormat>
  <Paragraphs>45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Calibri</vt:lpstr>
      <vt:lpstr>Calibri Light</vt:lpstr>
      <vt:lpstr>Maiandra GD</vt:lpstr>
      <vt:lpstr>Times New Roman</vt:lpstr>
      <vt:lpstr>Office Theme</vt:lpstr>
      <vt:lpstr>Micro Credit System</vt:lpstr>
      <vt:lpstr>Project On Micro Credit System</vt:lpstr>
      <vt:lpstr>Project On Micro Credit System</vt:lpstr>
      <vt:lpstr>Importing libraries and Dataset</vt:lpstr>
      <vt:lpstr>NAN values </vt:lpstr>
      <vt:lpstr>Columns present in the dataset</vt:lpstr>
      <vt:lpstr>Information about the Dataset</vt:lpstr>
      <vt:lpstr>Describing the dataset</vt:lpstr>
      <vt:lpstr>Correlation of the dataset given</vt:lpstr>
      <vt:lpstr>Correlation w.r.t labels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Statistical Analysis of the dataset</vt:lpstr>
      <vt:lpstr>Applying z-score</vt:lpstr>
      <vt:lpstr>Principle component analysis</vt:lpstr>
      <vt:lpstr>Applying Machine Learning Models</vt:lpstr>
      <vt:lpstr>Applying Machine Learning Models</vt:lpstr>
      <vt:lpstr>Applying Machine Learning Models</vt:lpstr>
      <vt:lpstr>Hyper parameter tuning</vt:lpstr>
      <vt:lpstr>Conclusion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Manoj</dc:creator>
  <cp:lastModifiedBy>Vishal Manoj</cp:lastModifiedBy>
  <cp:revision>13</cp:revision>
  <dcterms:created xsi:type="dcterms:W3CDTF">2022-09-07T08:32:07Z</dcterms:created>
  <dcterms:modified xsi:type="dcterms:W3CDTF">2022-09-07T15:05:49Z</dcterms:modified>
</cp:coreProperties>
</file>